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89" r:id="rId2"/>
    <p:sldId id="256" r:id="rId3"/>
    <p:sldId id="279" r:id="rId4"/>
    <p:sldId id="257" r:id="rId5"/>
    <p:sldId id="258" r:id="rId6"/>
    <p:sldId id="283" r:id="rId7"/>
    <p:sldId id="284" r:id="rId8"/>
    <p:sldId id="260" r:id="rId9"/>
    <p:sldId id="261" r:id="rId10"/>
    <p:sldId id="287" r:id="rId11"/>
    <p:sldId id="263" r:id="rId12"/>
    <p:sldId id="262" r:id="rId13"/>
    <p:sldId id="264" r:id="rId14"/>
    <p:sldId id="288" r:id="rId15"/>
    <p:sldId id="265" r:id="rId16"/>
    <p:sldId id="266" r:id="rId17"/>
    <p:sldId id="267" r:id="rId18"/>
    <p:sldId id="268" r:id="rId19"/>
    <p:sldId id="282" r:id="rId20"/>
    <p:sldId id="280" r:id="rId21"/>
    <p:sldId id="28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jubica Dimitrijevic" initials="L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64" autoAdjust="0"/>
    <p:restoredTop sz="94660"/>
  </p:normalViewPr>
  <p:slideViewPr>
    <p:cSldViewPr snapToGrid="0">
      <p:cViewPr varScale="1">
        <p:scale>
          <a:sx n="86" d="100"/>
          <a:sy n="86" d="100"/>
        </p:scale>
        <p:origin x="85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3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6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994403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3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4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4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51"/>
            <a:ext cx="5388864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8" y="266701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4" y="273053"/>
            <a:ext cx="66611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8" y="2438403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8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6" y="6356353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8A87A34-81AB-432B-8DAE-1953F412C126}" type="datetimeFigureOut">
              <a:rPr lang="en-US" smtClean="0"/>
              <a:pPr/>
              <a:t>10/14/2022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90" y="6356353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41" y="6356353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1277018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30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ljiljanap@viser.edu.rs" TargetMode="External"/><Relationship Id="rId2" Type="http://schemas.openxmlformats.org/officeDocument/2006/relationships/hyperlink" Target="mailto:mobilnost@atuss.edu.r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atuss.edu.rs/" TargetMode="External"/><Relationship Id="rId4" Type="http://schemas.openxmlformats.org/officeDocument/2006/relationships/hyperlink" Target="https://www.viser.edu.rs/profil/ljiljana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rasmusintern.org/content/how-it-work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F27775-9700-2281-A195-F1C41FFC9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50" y="-14869"/>
            <a:ext cx="9490230" cy="685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33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2" y="546754"/>
            <a:ext cx="11281268" cy="580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366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DD2E4-D570-405B-A6B8-45C411907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KA103 – </a:t>
            </a:r>
            <a:r>
              <a:rPr lang="en-US" dirty="0" err="1"/>
              <a:t>odla</a:t>
            </a:r>
            <a:r>
              <a:rPr lang="sr-Latn-RS" dirty="0"/>
              <a:t>zne studentske mobilnosti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AF520-4C0F-4176-B446-06977E7AE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347" y="2308444"/>
            <a:ext cx="10363826" cy="40295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sr-Latn-R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 </a:t>
            </a:r>
            <a:r>
              <a:rPr lang="sr-Latn-RS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trenutku prijavljivanja na konkurs</a:t>
            </a:r>
            <a:r>
              <a:rPr lang="sr-Latn-R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potrebno je poslati sledeću dokumentaciju: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r-Latn-R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Motivaciono pismo na srpskom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sr-Latn-R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CV</a:t>
            </a:r>
            <a:r>
              <a:rPr lang="sr-Latn-R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(na srpskom, engleskom ili jeziku koji će biti glavni jezik nastave na ustanovi domaćinu), poželjno sa slikom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sr-Latn-R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Diploma i dodatak diplomi  </a:t>
            </a:r>
            <a:r>
              <a:rPr lang="sr-Latn-R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sr-Latn-R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 studente master studija</a:t>
            </a:r>
            <a:r>
              <a:rPr lang="sr-Latn-R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(prethodno završenog nivoa studija, </a:t>
            </a:r>
            <a:r>
              <a:rPr lang="sr-Latn-R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</a:t>
            </a:r>
            <a:r>
              <a:rPr lang="sr-Latn-R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završene srednje škole)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r-Latn-R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Uverenje o položenim ispitima /prepis  ocena </a:t>
            </a:r>
            <a:r>
              <a:rPr lang="sr-Latn-R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za studente osnovnih i master studija,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r-Latn-R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Uverenje/diploma o završenom I, odnosno II nivou studija – za studente koji su diplomirali,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sr-Latn-R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Dokaz o znanju jezika </a:t>
            </a:r>
            <a:r>
              <a:rPr lang="sr-Latn-R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koji će biti glavni jezik nastave na ustanovi domaćinu (ocena iz engleskog ili neki drugi dokument)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sr-Latn-R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Broj pasoša, datum izdavanja i rok važenja</a:t>
            </a:r>
            <a:r>
              <a:rPr lang="sr-Latn-R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(mora da važi 6 meseci od trenutka početka mobilnosti),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r-Latn-R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Pozivno pismo </a:t>
            </a:r>
            <a:r>
              <a:rPr lang="sr-Latn-R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 strane mentorske kompanije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r-Latn-R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Uverenje ako dolazite iz ugroženih grupa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770922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DD07C-1EF5-46A1-BA2D-901B6CAC7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KA103 – </a:t>
            </a:r>
            <a:r>
              <a:rPr lang="en-US" dirty="0" err="1"/>
              <a:t>odla</a:t>
            </a:r>
            <a:r>
              <a:rPr lang="sr-Latn-RS" dirty="0"/>
              <a:t>zne studentske mobilnosti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27A94-A388-4229-A668-805DDF10A1A7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/>
            <a:endParaRPr lang="sr-Latn-RS" dirty="0"/>
          </a:p>
          <a:p>
            <a:pPr algn="just"/>
            <a:endParaRPr lang="sr-Latn-RS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Studentima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 </a:t>
            </a:r>
            <a:r>
              <a:rPr lang="sr-Latn-R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daje mogućnost da se pre konkurisanja obrate koordinatoru za međunarodnu saradnju oko eventualnih nekih pojašnjenja vezano za dokumenzaciju</a:t>
            </a:r>
          </a:p>
          <a:p>
            <a:pPr marL="0" indent="0" algn="just">
              <a:buNone/>
            </a:pPr>
            <a:endParaRPr lang="sr-Latn-R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n-GB" dirty="0">
                <a:solidFill>
                  <a:schemeClr val="tx1"/>
                </a:solidFill>
              </a:rPr>
              <a:t>Pre </a:t>
            </a:r>
            <a:r>
              <a:rPr lang="en-GB" dirty="0" err="1">
                <a:solidFill>
                  <a:schemeClr val="tx1"/>
                </a:solidFill>
              </a:rPr>
              <a:t>mobilnosti</a:t>
            </a:r>
            <a:r>
              <a:rPr lang="en-GB" dirty="0">
                <a:solidFill>
                  <a:schemeClr val="tx1"/>
                </a:solidFill>
              </a:rPr>
              <a:t> je </a:t>
            </a:r>
            <a:r>
              <a:rPr lang="en-GB" b="1" dirty="0" err="1">
                <a:solidFill>
                  <a:schemeClr val="tx1"/>
                </a:solidFill>
              </a:rPr>
              <a:t>neophodno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popuniti</a:t>
            </a:r>
            <a:r>
              <a:rPr lang="en-GB" b="1" dirty="0">
                <a:solidFill>
                  <a:schemeClr val="tx1"/>
                </a:solidFill>
              </a:rPr>
              <a:t> 1. </a:t>
            </a:r>
            <a:r>
              <a:rPr lang="en-GB" sz="2600" b="1" dirty="0" err="1">
                <a:solidFill>
                  <a:schemeClr val="tx1"/>
                </a:solidFill>
              </a:rPr>
              <a:t>stranicu</a:t>
            </a:r>
            <a:r>
              <a:rPr lang="en-GB" sz="2600" b="1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gde</a:t>
            </a:r>
            <a:r>
              <a:rPr lang="en-GB" sz="2600" dirty="0">
                <a:solidFill>
                  <a:schemeClr val="tx1"/>
                </a:solidFill>
              </a:rPr>
              <a:t> se </a:t>
            </a:r>
            <a:r>
              <a:rPr lang="en-GB" sz="2600" dirty="0" err="1">
                <a:solidFill>
                  <a:schemeClr val="tx1"/>
                </a:solidFill>
              </a:rPr>
              <a:t>nalaze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podaci</a:t>
            </a:r>
            <a:r>
              <a:rPr lang="en-GB" sz="2600" dirty="0">
                <a:solidFill>
                  <a:schemeClr val="tx1"/>
                </a:solidFill>
              </a:rPr>
              <a:t> o </a:t>
            </a:r>
            <a:r>
              <a:rPr lang="en-GB" sz="2600" dirty="0" err="1">
                <a:solidFill>
                  <a:schemeClr val="tx1"/>
                </a:solidFill>
              </a:rPr>
              <a:t>učesniku</a:t>
            </a:r>
            <a:r>
              <a:rPr lang="en-GB" sz="2600" dirty="0">
                <a:solidFill>
                  <a:schemeClr val="tx1"/>
                </a:solidFill>
              </a:rPr>
              <a:t>, </a:t>
            </a:r>
            <a:r>
              <a:rPr lang="en-GB" sz="2600" dirty="0" err="1">
                <a:solidFill>
                  <a:schemeClr val="tx1"/>
                </a:solidFill>
              </a:rPr>
              <a:t>ustanovi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pošiljaocu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i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organizaciji</a:t>
            </a:r>
            <a:r>
              <a:rPr lang="en-GB" sz="2600" dirty="0">
                <a:solidFill>
                  <a:schemeClr val="tx1"/>
                </a:solidFill>
              </a:rPr>
              <a:t>/</a:t>
            </a:r>
            <a:r>
              <a:rPr lang="en-GB" sz="2600" dirty="0" err="1">
                <a:solidFill>
                  <a:schemeClr val="tx1"/>
                </a:solidFill>
              </a:rPr>
              <a:t>preduzeću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primaocu</a:t>
            </a:r>
            <a:r>
              <a:rPr lang="en-GB" sz="2600" dirty="0">
                <a:solidFill>
                  <a:schemeClr val="tx1"/>
                </a:solidFill>
              </a:rPr>
              <a:t>, a </a:t>
            </a:r>
            <a:r>
              <a:rPr lang="en-GB" sz="2600" dirty="0" err="1">
                <a:solidFill>
                  <a:schemeClr val="tx1"/>
                </a:solidFill>
              </a:rPr>
              <a:t>sve</a:t>
            </a:r>
            <a:r>
              <a:rPr lang="en-GB" sz="2600" dirty="0">
                <a:solidFill>
                  <a:schemeClr val="tx1"/>
                </a:solidFill>
              </a:rPr>
              <a:t> tri </a:t>
            </a:r>
            <a:r>
              <a:rPr lang="en-GB" sz="2600" dirty="0" err="1">
                <a:solidFill>
                  <a:schemeClr val="tx1"/>
                </a:solidFill>
              </a:rPr>
              <a:t>strane</a:t>
            </a:r>
            <a:r>
              <a:rPr lang="en-GB" sz="2600" dirty="0">
                <a:solidFill>
                  <a:schemeClr val="tx1"/>
                </a:solidFill>
              </a:rPr>
              <a:t> se pre </a:t>
            </a:r>
            <a:r>
              <a:rPr lang="en-GB" sz="2600" dirty="0" err="1">
                <a:solidFill>
                  <a:schemeClr val="tx1"/>
                </a:solidFill>
              </a:rPr>
              <a:t>mobilnosti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moraju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saglasiti</a:t>
            </a:r>
            <a:r>
              <a:rPr lang="en-GB" sz="2600" dirty="0">
                <a:solidFill>
                  <a:schemeClr val="tx1"/>
                </a:solidFill>
              </a:rPr>
              <a:t> o tome </a:t>
            </a:r>
            <a:r>
              <a:rPr lang="en-GB" sz="2600" dirty="0" err="1">
                <a:solidFill>
                  <a:schemeClr val="tx1"/>
                </a:solidFill>
              </a:rPr>
              <a:t>koji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će</a:t>
            </a:r>
            <a:r>
              <a:rPr lang="en-GB" sz="2600" dirty="0">
                <a:solidFill>
                  <a:schemeClr val="tx1"/>
                </a:solidFill>
              </a:rPr>
              <a:t> se </a:t>
            </a:r>
            <a:r>
              <a:rPr lang="en-GB" sz="2600" dirty="0" err="1">
                <a:solidFill>
                  <a:schemeClr val="tx1"/>
                </a:solidFill>
              </a:rPr>
              <a:t>deo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popunjavati</a:t>
            </a:r>
            <a:r>
              <a:rPr lang="en-GB" sz="2600" dirty="0">
                <a:solidFill>
                  <a:schemeClr val="tx1"/>
                </a:solidFill>
              </a:rPr>
              <a:t>.  </a:t>
            </a:r>
            <a:endParaRPr lang="sr-Latn-RS" sz="2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 algn="just"/>
            <a:r>
              <a:rPr lang="en-GB" sz="2600" dirty="0" err="1">
                <a:solidFill>
                  <a:schemeClr val="tx1"/>
                </a:solidFill>
              </a:rPr>
              <a:t>Ako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su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neki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administrativni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podaci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već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dostupni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trima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stranama</a:t>
            </a:r>
            <a:r>
              <a:rPr lang="en-GB" sz="2600" dirty="0">
                <a:solidFill>
                  <a:schemeClr val="tx1"/>
                </a:solidFill>
              </a:rPr>
              <a:t>, </a:t>
            </a:r>
            <a:r>
              <a:rPr lang="en-GB" sz="2600" dirty="0" err="1">
                <a:solidFill>
                  <a:schemeClr val="tx1"/>
                </a:solidFill>
              </a:rPr>
              <a:t>nema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potrebe</a:t>
            </a:r>
            <a:r>
              <a:rPr lang="en-GB" sz="2600" dirty="0">
                <a:solidFill>
                  <a:schemeClr val="tx1"/>
                </a:solidFill>
              </a:rPr>
              <a:t> da se </a:t>
            </a:r>
            <a:r>
              <a:rPr lang="en-GB" sz="2600" dirty="0" err="1">
                <a:solidFill>
                  <a:schemeClr val="tx1"/>
                </a:solidFill>
              </a:rPr>
              <a:t>ponavljaju</a:t>
            </a:r>
            <a:r>
              <a:rPr lang="en-GB" sz="2600" dirty="0">
                <a:solidFill>
                  <a:schemeClr val="tx1"/>
                </a:solidFill>
              </a:rPr>
              <a:t> u </a:t>
            </a:r>
            <a:r>
              <a:rPr lang="en-GB" sz="2600" dirty="0" err="1">
                <a:solidFill>
                  <a:schemeClr val="tx1"/>
                </a:solidFill>
              </a:rPr>
              <a:t>ovom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obrascu</a:t>
            </a:r>
            <a:r>
              <a:rPr lang="en-GB" sz="2600" dirty="0">
                <a:solidFill>
                  <a:schemeClr val="tx1"/>
                </a:solidFill>
              </a:rPr>
              <a:t>.</a:t>
            </a:r>
            <a:endParaRPr lang="sr-Latn-RS" sz="2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 algn="just"/>
            <a:r>
              <a:rPr lang="en-GB" sz="2600" dirty="0">
                <a:solidFill>
                  <a:schemeClr val="tx1"/>
                </a:solidFill>
              </a:rPr>
              <a:t>Na 1. </a:t>
            </a:r>
            <a:r>
              <a:rPr lang="en-GB" sz="2600" dirty="0" err="1">
                <a:solidFill>
                  <a:schemeClr val="tx1"/>
                </a:solidFill>
              </a:rPr>
              <a:t>stranici</a:t>
            </a:r>
            <a:r>
              <a:rPr lang="en-GB" sz="2600" dirty="0">
                <a:solidFill>
                  <a:schemeClr val="tx1"/>
                </a:solidFill>
              </a:rPr>
              <a:t>, </a:t>
            </a:r>
            <a:r>
              <a:rPr lang="en-GB" sz="2600" dirty="0" err="1">
                <a:solidFill>
                  <a:schemeClr val="tx1"/>
                </a:solidFill>
              </a:rPr>
              <a:t>većina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podataka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vezanih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za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učesnika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i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organizaciju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pošiljaoca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i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primaoca</a:t>
            </a:r>
            <a:r>
              <a:rPr lang="en-GB" sz="2600" dirty="0">
                <a:solidFill>
                  <a:schemeClr val="tx1"/>
                </a:solidFill>
              </a:rPr>
              <a:t> mora </a:t>
            </a:r>
            <a:r>
              <a:rPr lang="en-GB" sz="2600" dirty="0" err="1">
                <a:solidFill>
                  <a:schemeClr val="tx1"/>
                </a:solidFill>
              </a:rPr>
              <a:t>biti</a:t>
            </a:r>
            <a:r>
              <a:rPr lang="en-GB" sz="2600" dirty="0">
                <a:solidFill>
                  <a:schemeClr val="tx1"/>
                </a:solidFill>
              </a:rPr>
              <a:t> </a:t>
            </a:r>
            <a:r>
              <a:rPr lang="en-GB" sz="2600" dirty="0" err="1">
                <a:solidFill>
                  <a:schemeClr val="tx1"/>
                </a:solidFill>
              </a:rPr>
              <a:t>uneta</a:t>
            </a:r>
            <a:r>
              <a:rPr lang="en-GB" sz="2600" dirty="0">
                <a:solidFill>
                  <a:schemeClr val="tx1"/>
                </a:solidFill>
              </a:rPr>
              <a:t> u </a:t>
            </a:r>
            <a:r>
              <a:rPr lang="en-GB" sz="2600" i="1" dirty="0">
                <a:solidFill>
                  <a:schemeClr val="tx1"/>
                </a:solidFill>
              </a:rPr>
              <a:t>Mobility Tool+</a:t>
            </a:r>
            <a:r>
              <a:rPr lang="sr-Latn-RS" sz="2600" dirty="0">
                <a:solidFill>
                  <a:schemeClr val="tx1"/>
                </a:solidFill>
              </a:rPr>
              <a:t> (koordinator za međunarodnu mobilnost nakon dobijanja podataka)</a:t>
            </a:r>
            <a:endParaRPr lang="en-US" sz="26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sr-Latn-R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>
              <a:buNone/>
            </a:pPr>
            <a:endParaRPr lang="sr-Latn-RS" dirty="0"/>
          </a:p>
          <a:p>
            <a:pPr marL="0" indent="0" algn="just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594791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5DAFE-87B7-4652-814A-94F317027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575" y="0"/>
            <a:ext cx="10972800" cy="1600200"/>
          </a:xfrm>
        </p:spPr>
        <p:txBody>
          <a:bodyPr/>
          <a:lstStyle/>
          <a:p>
            <a:r>
              <a:rPr lang="en-US" dirty="0"/>
              <a:t>KA103 – </a:t>
            </a:r>
            <a:r>
              <a:rPr lang="en-US" dirty="0" err="1"/>
              <a:t>odla</a:t>
            </a:r>
            <a:r>
              <a:rPr lang="sr-Latn-RS" dirty="0"/>
              <a:t>zne studentske mobilnosti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7B2DE-C2E6-4D12-B66F-9E800D969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20" y="2062117"/>
            <a:ext cx="10972800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sr-Latn-RS" b="1" dirty="0">
                <a:solidFill>
                  <a:schemeClr val="tx1"/>
                </a:solidFill>
              </a:rPr>
              <a:t>Nakon što je mobilnost odobrena </a:t>
            </a:r>
            <a:r>
              <a:rPr lang="sr-Latn-RS" dirty="0">
                <a:solidFill>
                  <a:schemeClr val="tx1"/>
                </a:solidFill>
              </a:rPr>
              <a:t>i od strane komisije, potrebno dostaviti sledeća dokumenta:</a:t>
            </a:r>
          </a:p>
          <a:p>
            <a:pPr lvl="1" algn="just"/>
            <a:r>
              <a:rPr lang="sr-Latn-RS" sz="2000" b="1" dirty="0">
                <a:solidFill>
                  <a:schemeClr val="tx1"/>
                </a:solidFill>
              </a:rPr>
              <a:t>Potvrdu da je institucija domaćin prihvatila kandidata na mobilnost </a:t>
            </a:r>
            <a:r>
              <a:rPr lang="sr-Latn-RS" sz="2000" dirty="0">
                <a:solidFill>
                  <a:schemeClr val="tx1"/>
                </a:solidFill>
              </a:rPr>
              <a:t>– pozivno pismo sa preciziranim datumom početka i datumom završetka mobilnosti</a:t>
            </a:r>
          </a:p>
          <a:p>
            <a:pPr lvl="1" algn="just"/>
            <a:r>
              <a:rPr lang="sr-Latn-RS" sz="2000" dirty="0">
                <a:solidFill>
                  <a:schemeClr val="tx1"/>
                </a:solidFill>
              </a:rPr>
              <a:t> </a:t>
            </a:r>
            <a:r>
              <a:rPr lang="sr-Latn-RS" sz="2000" b="1" dirty="0">
                <a:solidFill>
                  <a:schemeClr val="tx1"/>
                </a:solidFill>
              </a:rPr>
              <a:t>Popunjen obrazac o slanju na praksu </a:t>
            </a:r>
            <a:r>
              <a:rPr lang="sr-Latn-RS" sz="2000" dirty="0">
                <a:solidFill>
                  <a:schemeClr val="tx1"/>
                </a:solidFill>
              </a:rPr>
              <a:t>– šalje se svakom studentu posebno na email da sa profesorom za praksu na svom smeru i kompanijom popuni polja vezano za ishode na strani 1</a:t>
            </a:r>
          </a:p>
          <a:p>
            <a:pPr lvl="1" algn="just"/>
            <a:r>
              <a:rPr lang="sr-Latn-RS" sz="2000" dirty="0">
                <a:solidFill>
                  <a:schemeClr val="tx1"/>
                </a:solidFill>
              </a:rPr>
              <a:t> </a:t>
            </a:r>
            <a:r>
              <a:rPr lang="sr-Latn-RS" sz="2000" b="1" dirty="0">
                <a:solidFill>
                  <a:schemeClr val="tx1"/>
                </a:solidFill>
              </a:rPr>
              <a:t>Dostavlja se koordinatoru za međunarodnu saradnju</a:t>
            </a:r>
            <a:r>
              <a:rPr lang="sr-Latn-RS" sz="2000" dirty="0">
                <a:solidFill>
                  <a:schemeClr val="tx1"/>
                </a:solidFill>
              </a:rPr>
              <a:t>, </a:t>
            </a:r>
            <a:r>
              <a:rPr lang="sr-Latn-RS" sz="2000" b="1" dirty="0">
                <a:solidFill>
                  <a:srgbClr val="FF0000"/>
                </a:solidFill>
              </a:rPr>
              <a:t>zajedno sa kontakt podacima kompanije </a:t>
            </a:r>
            <a:r>
              <a:rPr lang="sr-Latn-RS" sz="2000" dirty="0">
                <a:solidFill>
                  <a:schemeClr val="tx1"/>
                </a:solidFill>
              </a:rPr>
              <a:t>da potom prosledi kompaniji, kako bi se popunila polja tokom mobilnosti</a:t>
            </a:r>
          </a:p>
          <a:p>
            <a:pPr lvl="1" algn="just"/>
            <a:r>
              <a:rPr lang="sr-Latn-RS" sz="2000" b="1" dirty="0">
                <a:solidFill>
                  <a:schemeClr val="tx1"/>
                </a:solidFill>
              </a:rPr>
              <a:t>Instrukcije banke </a:t>
            </a:r>
            <a:r>
              <a:rPr lang="sr-Latn-RS" sz="2000" dirty="0">
                <a:solidFill>
                  <a:schemeClr val="tx1"/>
                </a:solidFill>
              </a:rPr>
              <a:t>za uplatu u evrima</a:t>
            </a:r>
          </a:p>
          <a:p>
            <a:pPr lvl="1" algn="just"/>
            <a:r>
              <a:rPr lang="sr-Latn-RS" sz="2000" b="1" dirty="0">
                <a:solidFill>
                  <a:schemeClr val="tx1"/>
                </a:solidFill>
              </a:rPr>
              <a:t>Potvrda o plaćenom putnom, zdravstvenom i osiguranju od odgovornosti,</a:t>
            </a:r>
          </a:p>
          <a:p>
            <a:pPr lvl="1" algn="just"/>
            <a:r>
              <a:rPr lang="sr-Latn-RS" sz="2000" b="1" dirty="0">
                <a:solidFill>
                  <a:schemeClr val="tx1"/>
                </a:solidFill>
              </a:rPr>
              <a:t>Potpisan Ugovor o dodeli namenskih bespovratnih sreds</a:t>
            </a:r>
            <a:r>
              <a:rPr lang="sr-Latn-RS" sz="2000" dirty="0">
                <a:solidFill>
                  <a:schemeClr val="tx1"/>
                </a:solidFill>
              </a:rPr>
              <a:t>tava (grant agreement) – pripremaju ga kandidat i osoba sa odseka i dostavljaju koordinatoru za međunarodnu saradnju </a:t>
            </a:r>
          </a:p>
          <a:p>
            <a:pPr lvl="1" algn="just"/>
            <a:r>
              <a:rPr lang="sr-Latn-RS" sz="2000" dirty="0">
                <a:solidFill>
                  <a:schemeClr val="tx1"/>
                </a:solidFill>
              </a:rPr>
              <a:t> </a:t>
            </a:r>
            <a:r>
              <a:rPr lang="sr-Latn-RS" sz="2000" b="1" dirty="0">
                <a:solidFill>
                  <a:schemeClr val="tx1"/>
                </a:solidFill>
              </a:rPr>
              <a:t>Potpisana Izjava o čestitosti </a:t>
            </a:r>
            <a:r>
              <a:rPr lang="sr-Latn-RS" sz="2000" dirty="0">
                <a:solidFill>
                  <a:schemeClr val="tx1"/>
                </a:solidFill>
              </a:rPr>
              <a:t>– da bi se isplatila cela obračunata suma i da biste se podsetili na obavezu dostavljanja dokaza o obavljenoj mobilnosti</a:t>
            </a:r>
          </a:p>
          <a:p>
            <a:pPr marL="0" indent="0">
              <a:buNone/>
            </a:pPr>
            <a:endParaRPr lang="sr-Latn-RS" dirty="0">
              <a:solidFill>
                <a:schemeClr val="tx1"/>
              </a:solidFill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015459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594673-A250-A13B-9D8E-8F02A6B0F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120" y="0"/>
            <a:ext cx="8877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69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2723F-BB39-47C7-9421-9C181F698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80" y="320511"/>
            <a:ext cx="10972800" cy="1600200"/>
          </a:xfrm>
        </p:spPr>
        <p:txBody>
          <a:bodyPr/>
          <a:lstStyle/>
          <a:p>
            <a:r>
              <a:rPr lang="en-US" sz="4400" dirty="0"/>
              <a:t>KA103 – </a:t>
            </a:r>
            <a:r>
              <a:rPr lang="en-US" sz="4400" dirty="0" err="1"/>
              <a:t>odla</a:t>
            </a:r>
            <a:r>
              <a:rPr lang="sr-Latn-RS" sz="4400" dirty="0"/>
              <a:t>zne studentske mobilnosti</a:t>
            </a:r>
            <a:br>
              <a:rPr lang="sr-Latn-RS" dirty="0"/>
            </a:br>
            <a:r>
              <a:rPr lang="sr-Latn-R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ONLINE LANGUAGE SUPPORT – OLS PLATFORMA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2486F-72AC-44B8-AB69-C2311A3DA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441" y="2043262"/>
            <a:ext cx="10972800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sr-Latn-RS" dirty="0">
                <a:solidFill>
                  <a:schemeClr val="tx1"/>
                </a:solidFill>
              </a:rPr>
              <a:t>Svi studenti koji odlaze na mobilnost preko KA103 projekta su u obavezi da, pre odlaska na mobilnost, </a:t>
            </a:r>
            <a:r>
              <a:rPr lang="sr-Latn-RS" b="1" dirty="0">
                <a:solidFill>
                  <a:schemeClr val="tx1"/>
                </a:solidFill>
              </a:rPr>
              <a:t>obave </a:t>
            </a:r>
            <a:r>
              <a:rPr lang="sr-Latn-RS" b="1" i="1" dirty="0">
                <a:solidFill>
                  <a:schemeClr val="tx1"/>
                </a:solidFill>
              </a:rPr>
              <a:t>online</a:t>
            </a:r>
            <a:r>
              <a:rPr lang="sr-Latn-RS" b="1" dirty="0">
                <a:solidFill>
                  <a:schemeClr val="tx1"/>
                </a:solidFill>
              </a:rPr>
              <a:t> testiranje jezičkih sposobnosti na portalu OLS</a:t>
            </a:r>
            <a:r>
              <a:rPr lang="sr-Latn-RS" dirty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sr-Latn-RS" dirty="0">
                <a:solidFill>
                  <a:schemeClr val="tx1"/>
                </a:solidFill>
              </a:rPr>
              <a:t>Obavlja se testiranje znanja jezika koji će biti jezik nastave na ustanovi primaocu. </a:t>
            </a:r>
          </a:p>
          <a:p>
            <a:pPr algn="just"/>
            <a:r>
              <a:rPr lang="sr-Latn-RS" b="1" dirty="0">
                <a:solidFill>
                  <a:schemeClr val="tx1"/>
                </a:solidFill>
              </a:rPr>
              <a:t>Nakon obavljenog testiranja </a:t>
            </a:r>
            <a:r>
              <a:rPr lang="sr-Latn-RS" dirty="0">
                <a:solidFill>
                  <a:schemeClr val="tx1"/>
                </a:solidFill>
              </a:rPr>
              <a:t>student </a:t>
            </a:r>
            <a:r>
              <a:rPr lang="sr-Latn-RS" b="1" i="1" dirty="0">
                <a:solidFill>
                  <a:schemeClr val="tx1"/>
                </a:solidFill>
              </a:rPr>
              <a:t>dobija licencu za pohađanje online kursa jezika. </a:t>
            </a:r>
          </a:p>
          <a:p>
            <a:pPr algn="just"/>
            <a:r>
              <a:rPr lang="sr-Latn-RS" dirty="0">
                <a:solidFill>
                  <a:schemeClr val="tx1"/>
                </a:solidFill>
              </a:rPr>
              <a:t>Student je </a:t>
            </a:r>
            <a:r>
              <a:rPr lang="sr-Latn-RS" b="1" dirty="0">
                <a:solidFill>
                  <a:schemeClr val="tx1"/>
                </a:solidFill>
              </a:rPr>
              <a:t>u obavezi </a:t>
            </a:r>
            <a:r>
              <a:rPr lang="sr-Latn-RS" dirty="0">
                <a:solidFill>
                  <a:schemeClr val="tx1"/>
                </a:solidFill>
              </a:rPr>
              <a:t>da </a:t>
            </a:r>
            <a:r>
              <a:rPr lang="sr-Latn-RS" i="1" dirty="0">
                <a:solidFill>
                  <a:schemeClr val="tx1"/>
                </a:solidFill>
              </a:rPr>
              <a:t>odsluša kurs jezika </a:t>
            </a:r>
            <a:r>
              <a:rPr lang="sr-Latn-RS" dirty="0">
                <a:solidFill>
                  <a:schemeClr val="tx1"/>
                </a:solidFill>
              </a:rPr>
              <a:t>pre završnog testiranja jezika koje se obavlja pred kraj perioda mobilnosti. </a:t>
            </a:r>
          </a:p>
          <a:p>
            <a:pPr algn="just"/>
            <a:r>
              <a:rPr lang="sr-Latn-RS" dirty="0">
                <a:solidFill>
                  <a:schemeClr val="tx1"/>
                </a:solidFill>
              </a:rPr>
              <a:t>Student će nakon odabira za učešće u mobilnosti putem mail-a dobiti licence, najpre za testiranje jezičkih sposobnosti, a potom i za pohađanje kursa jezika na  portalu OLS. </a:t>
            </a:r>
          </a:p>
          <a:p>
            <a:pPr algn="just"/>
            <a:r>
              <a:rPr lang="sr-Latn-RS" dirty="0">
                <a:solidFill>
                  <a:schemeClr val="tx1"/>
                </a:solidFill>
              </a:rPr>
              <a:t>Potvrda o postignutom rezultatu na testiranju se ne može koristiti kao zvaničan dokaz znanja jezika jer se radi o online testu koji se sprovodi u nekontrolisanim uslovima.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930665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EA939-1E7D-4DB2-A788-A247BDF15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12" y="631595"/>
            <a:ext cx="10972800" cy="1600200"/>
          </a:xfrm>
        </p:spPr>
        <p:txBody>
          <a:bodyPr/>
          <a:lstStyle/>
          <a:p>
            <a:r>
              <a:rPr lang="en-US" sz="4400" dirty="0"/>
              <a:t>KA103 – </a:t>
            </a:r>
            <a:r>
              <a:rPr lang="en-US" sz="4400" dirty="0" err="1"/>
              <a:t>odla</a:t>
            </a:r>
            <a:r>
              <a:rPr lang="sr-Latn-RS" sz="4400" dirty="0"/>
              <a:t>zne studentske mobilnosti</a:t>
            </a:r>
            <a:br>
              <a:rPr lang="sr-Latn-RS" sz="4400" dirty="0"/>
            </a:br>
            <a:r>
              <a:rPr lang="sr-Latn-R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OBAVEZE STUDENTA KADA STIGNE U KOMPANIJU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05245-EEE3-4CB2-BC9B-9EF906C77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197" y="2495751"/>
            <a:ext cx="10972800" cy="35468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sr-Latn-RS" sz="2000" b="1" dirty="0">
                <a:solidFill>
                  <a:schemeClr val="tx1"/>
                </a:solidFill>
              </a:rPr>
              <a:t>Student je u obavezi </a:t>
            </a:r>
            <a:r>
              <a:rPr lang="sr-Latn-RS" sz="2000" dirty="0">
                <a:solidFill>
                  <a:schemeClr val="tx1"/>
                </a:solidFill>
              </a:rPr>
              <a:t>da sledeća navedena dokumenta (kopije, scanove) dostavi koordinatoru za međunarodnu saradnju i da ih čuva i originale dostavi koordinatoru za međunarodnu saradnju akademije nakon povratka sa mobilnosti:</a:t>
            </a:r>
          </a:p>
          <a:p>
            <a:pPr marL="0" indent="0" algn="just">
              <a:buNone/>
            </a:pPr>
            <a:endParaRPr lang="sr-Latn-RS" sz="2000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sr-Latn-RS" sz="2000" b="1" i="1" dirty="0">
                <a:solidFill>
                  <a:schemeClr val="tx1"/>
                </a:solidFill>
              </a:rPr>
              <a:t>Potvrda o dolasku na ustanovu domaćina </a:t>
            </a:r>
            <a:r>
              <a:rPr lang="sr-Latn-RS" sz="2000" dirty="0">
                <a:solidFill>
                  <a:schemeClr val="tx1"/>
                </a:solidFill>
              </a:rPr>
              <a:t>(certificate of arrival/departure)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sr-Latn-RS" sz="2000" b="1" i="1" dirty="0">
                <a:solidFill>
                  <a:schemeClr val="tx1"/>
                </a:solidFill>
              </a:rPr>
              <a:t>Ugovor o učenju potpisan od strane svih potrebnih potpisnika u firmi, 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sr-Latn-RS" sz="2000" b="1" i="1" dirty="0">
                <a:solidFill>
                  <a:schemeClr val="tx1"/>
                </a:solidFill>
              </a:rPr>
              <a:t>Odlazn</a:t>
            </a:r>
            <a:r>
              <a:rPr lang="en-US" sz="2000" b="1" i="1" dirty="0">
                <a:solidFill>
                  <a:schemeClr val="tx1"/>
                </a:solidFill>
              </a:rPr>
              <a:t>a</a:t>
            </a:r>
            <a:r>
              <a:rPr lang="sr-Latn-R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bording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karta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ili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druga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potvrda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odlaznog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putovanja</a:t>
            </a:r>
            <a:endParaRPr lang="sr-Latn-RS" sz="2000" b="1" i="1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q"/>
            </a:pPr>
            <a:endParaRPr lang="sr-Latn-RS" sz="20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sr-Latn-RS" sz="2000" dirty="0">
                <a:solidFill>
                  <a:schemeClr val="tx1"/>
                </a:solidFill>
              </a:rPr>
              <a:t> Ovo dostavlja emailom koordinatoru za međunarodnu saradnju u vidu </a:t>
            </a:r>
            <a:r>
              <a:rPr lang="sr-Latn-RS" sz="2000" dirty="0" err="1">
                <a:solidFill>
                  <a:schemeClr val="tx1"/>
                </a:solidFill>
              </a:rPr>
              <a:t>pdf</a:t>
            </a:r>
            <a:r>
              <a:rPr lang="sr-Latn-RS" sz="2000" dirty="0">
                <a:solidFill>
                  <a:schemeClr val="tx1"/>
                </a:solidFill>
              </a:rPr>
              <a:t> </a:t>
            </a:r>
            <a:r>
              <a:rPr lang="sr-Latn-RS" sz="2000" dirty="0" err="1">
                <a:solidFill>
                  <a:schemeClr val="tx1"/>
                </a:solidFill>
              </a:rPr>
              <a:t>dokumanata</a:t>
            </a:r>
            <a:endParaRPr lang="sr-Latn-R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75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37EAD-6B9D-48D6-9EEC-6718CA82C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185" y="414779"/>
            <a:ext cx="10972800" cy="1600200"/>
          </a:xfrm>
        </p:spPr>
        <p:txBody>
          <a:bodyPr/>
          <a:lstStyle/>
          <a:p>
            <a:r>
              <a:rPr lang="en-US" sz="4000" dirty="0"/>
              <a:t>KA103 – </a:t>
            </a:r>
            <a:r>
              <a:rPr lang="en-US" sz="4000" dirty="0" err="1"/>
              <a:t>odla</a:t>
            </a:r>
            <a:r>
              <a:rPr lang="sr-Latn-RS" sz="4000" dirty="0"/>
              <a:t>zne studentske mobilnosti</a:t>
            </a:r>
            <a:br>
              <a:rPr lang="sr-Latn-RS" sz="2800" dirty="0"/>
            </a:br>
            <a:r>
              <a:rPr lang="sr-Latn-R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OBAVEZE STUDENTA KADA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 VRATI SA MOBILNOSTI</a:t>
            </a:r>
            <a:endParaRPr lang="sr-Latn-R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B4AE5-3816-49BB-B498-308876C44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09251"/>
            <a:ext cx="10972800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chemeClr val="tx1"/>
                </a:solidFill>
              </a:rPr>
              <a:t>Dokumentacija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koju</a:t>
            </a:r>
            <a:r>
              <a:rPr lang="en-US" dirty="0">
                <a:solidFill>
                  <a:schemeClr val="tx1"/>
                </a:solidFill>
              </a:rPr>
              <a:t> student mora da </a:t>
            </a:r>
            <a:r>
              <a:rPr lang="en-US" dirty="0" err="1">
                <a:solidFill>
                  <a:schemeClr val="tx1"/>
                </a:solidFill>
              </a:rPr>
              <a:t>donese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sr-Latn-RS" dirty="0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preda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sr-Latn-RS" dirty="0">
                <a:solidFill>
                  <a:schemeClr val="tx1"/>
                </a:solidFill>
              </a:rPr>
              <a:t>koordinatoru za mobilnost ATUSSa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nakon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povratka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mobilnosti</a:t>
            </a:r>
            <a:r>
              <a:rPr lang="sr-Latn-RS" dirty="0">
                <a:solidFill>
                  <a:schemeClr val="tx1"/>
                </a:solidFill>
              </a:rPr>
              <a:t>:</a:t>
            </a:r>
          </a:p>
          <a:p>
            <a:pPr lvl="1" algn="just"/>
            <a:r>
              <a:rPr lang="sr-Latn-RS" sz="2000" b="1" i="1" dirty="0">
                <a:solidFill>
                  <a:schemeClr val="tx1"/>
                </a:solidFill>
              </a:rPr>
              <a:t>Original</a:t>
            </a:r>
            <a:r>
              <a:rPr lang="sr-Latn-RS" sz="2000" dirty="0">
                <a:solidFill>
                  <a:schemeClr val="tx1"/>
                </a:solidFill>
              </a:rPr>
              <a:t> </a:t>
            </a:r>
            <a:r>
              <a:rPr lang="sr-Latn-RS" sz="2000" b="1" i="1" dirty="0">
                <a:solidFill>
                  <a:schemeClr val="tx1"/>
                </a:solidFill>
              </a:rPr>
              <a:t>UGOVORA O UČENJU KOJI JE POTPISAN OD STRANE SVIH RELEVANTNIH potpisnika</a:t>
            </a:r>
            <a:r>
              <a:rPr lang="sr-Latn-RS" sz="2000" dirty="0">
                <a:solidFill>
                  <a:schemeClr val="tx1"/>
                </a:solidFill>
              </a:rPr>
              <a:t> (delovi: tokom mobilnosti i nakon mobilnosti)</a:t>
            </a:r>
          </a:p>
          <a:p>
            <a:pPr lvl="1" algn="just"/>
            <a:r>
              <a:rPr lang="sr-Latn-RS" sz="2000" b="1" i="1" dirty="0">
                <a:solidFill>
                  <a:schemeClr val="tx1"/>
                </a:solidFill>
              </a:rPr>
              <a:t>Prepis ocena sa institucije </a:t>
            </a:r>
            <a:r>
              <a:rPr lang="sr-Latn-RS" sz="2000" dirty="0">
                <a:solidFill>
                  <a:schemeClr val="tx1"/>
                </a:solidFill>
              </a:rPr>
              <a:t>domaćina (kopija)</a:t>
            </a:r>
          </a:p>
          <a:p>
            <a:pPr lvl="1" algn="just"/>
            <a:r>
              <a:rPr lang="sr-Latn-RS" sz="2000" b="1" i="1" dirty="0">
                <a:solidFill>
                  <a:schemeClr val="tx1"/>
                </a:solidFill>
              </a:rPr>
              <a:t>Potvrda o priznavanju prakse ili položenih ispita </a:t>
            </a:r>
            <a:r>
              <a:rPr lang="sr-Latn-RS" sz="2000" dirty="0">
                <a:solidFill>
                  <a:schemeClr val="tx1"/>
                </a:solidFill>
              </a:rPr>
              <a:t>(dostavlja ESPB KOORDINATOR)</a:t>
            </a:r>
          </a:p>
          <a:p>
            <a:pPr lvl="1" algn="just"/>
            <a:r>
              <a:rPr lang="sr-Latn-RS" sz="2000" b="1" i="1" dirty="0">
                <a:solidFill>
                  <a:schemeClr val="tx1"/>
                </a:solidFill>
              </a:rPr>
              <a:t>Potvrda o prisustvu na praksi </a:t>
            </a:r>
            <a:r>
              <a:rPr lang="sr-Latn-RS" sz="2000" dirty="0">
                <a:solidFill>
                  <a:schemeClr val="tx1"/>
                </a:solidFill>
              </a:rPr>
              <a:t>(neka forma potvrde sa logom, potpisima, pečatima kompanije),</a:t>
            </a:r>
          </a:p>
          <a:p>
            <a:pPr lvl="1" algn="just"/>
            <a:r>
              <a:rPr lang="sr-Latn-RS" sz="2000" b="1" i="1" dirty="0">
                <a:solidFill>
                  <a:schemeClr val="tx1"/>
                </a:solidFill>
              </a:rPr>
              <a:t>Originali boarding pass-ova, karta za prevoz, račun za smeštaj</a:t>
            </a:r>
            <a:r>
              <a:rPr lang="sr-Latn-RS" sz="2000" dirty="0">
                <a:solidFill>
                  <a:schemeClr val="tx1"/>
                </a:solidFill>
              </a:rPr>
              <a:t> </a:t>
            </a:r>
          </a:p>
          <a:p>
            <a:pPr lvl="1" algn="just"/>
            <a:r>
              <a:rPr lang="sr-Latn-RS" sz="2000" b="1" i="1" dirty="0">
                <a:solidFill>
                  <a:schemeClr val="tx1"/>
                </a:solidFill>
              </a:rPr>
              <a:t>Originali računa kao dokaz realnih troškova nastalih u vezi sa odlaskom studenta </a:t>
            </a:r>
            <a:r>
              <a:rPr lang="sr-Latn-RS" sz="2000" dirty="0">
                <a:solidFill>
                  <a:schemeClr val="tx1"/>
                </a:solidFill>
              </a:rPr>
              <a:t>na mobilnost (realni troškovi vezani za lica u pratnji i sl. </a:t>
            </a:r>
          </a:p>
        </p:txBody>
      </p:sp>
    </p:spTree>
    <p:extLst>
      <p:ext uri="{BB962C8B-B14F-4D97-AF65-F5344CB8AC3E}">
        <p14:creationId xmlns:p14="http://schemas.microsoft.com/office/powerpoint/2010/main" val="2173708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D0C09-685D-48F5-8A7B-9ADB58DE5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1914"/>
            <a:ext cx="10972800" cy="1600200"/>
          </a:xfrm>
        </p:spPr>
        <p:txBody>
          <a:bodyPr/>
          <a:lstStyle/>
          <a:p>
            <a:r>
              <a:rPr lang="en-US" sz="3600" dirty="0"/>
              <a:t>KA103 – </a:t>
            </a:r>
            <a:r>
              <a:rPr lang="en-US" sz="3600" dirty="0" err="1"/>
              <a:t>odla</a:t>
            </a:r>
            <a:r>
              <a:rPr lang="sr-Latn-RS" sz="3600" dirty="0"/>
              <a:t>zne studentske mobilnosti</a:t>
            </a:r>
            <a:br>
              <a:rPr lang="sr-Latn-RS" sz="3600" dirty="0"/>
            </a:br>
            <a:r>
              <a:rPr lang="sr-Latn-R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online upitnik eu</a:t>
            </a:r>
            <a:endParaRPr lang="sr-Latn-R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DC183-19C9-4415-B454-F0274CB81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435" y="2362943"/>
            <a:ext cx="10455479" cy="342410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sr-Latn-RS" dirty="0">
                <a:solidFill>
                  <a:schemeClr val="tx1"/>
                </a:solidFill>
              </a:rPr>
              <a:t>Učesnik je dužan da popuni i pošalje online upitnik EU nakon perioda mobilnosti u inostranstvu u roku od 30 kalendarskih dana od dana prijema poziva za popunjavanje upitnika.</a:t>
            </a:r>
          </a:p>
          <a:p>
            <a:pPr marL="0" indent="0" algn="just">
              <a:buNone/>
            </a:pPr>
            <a:r>
              <a:rPr lang="sr-Latn-RS" dirty="0">
                <a:solidFill>
                  <a:schemeClr val="tx1"/>
                </a:solidFill>
              </a:rPr>
              <a:t> </a:t>
            </a:r>
          </a:p>
          <a:p>
            <a:pPr algn="just">
              <a:buFont typeface="Arial" charset="0"/>
              <a:buChar char="•"/>
            </a:pPr>
            <a:r>
              <a:rPr lang="sr-Latn-RS" b="1" dirty="0">
                <a:solidFill>
                  <a:schemeClr val="tx1"/>
                </a:solidFill>
              </a:rPr>
              <a:t>Od učesnika koji ne popune i ne pošalju online upitnik eu, može se tražiti povraćaj primljene finansijske podrške delimično ili u potpunosti ili može obustaviti isplatu ostatka finansijske podrške.</a:t>
            </a:r>
          </a:p>
          <a:p>
            <a:pPr marL="0" indent="0" algn="just">
              <a:buNone/>
            </a:pPr>
            <a:endParaRPr lang="sr-Latn-RS" b="1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sr-Latn-RS" dirty="0">
                <a:solidFill>
                  <a:schemeClr val="tx1"/>
                </a:solidFill>
              </a:rPr>
              <a:t>Učesniku se može poslati dopunski online upitnik koji omogućava sačinjavanje celovitog izveštaja o pitanjima priznavanja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sr-Latn-RS" dirty="0">
              <a:solidFill>
                <a:schemeClr val="tx1"/>
              </a:solidFill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31969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1B32A4-AAA9-4366-9B40-F2805497B17C}"/>
              </a:ext>
            </a:extLst>
          </p:cNvPr>
          <p:cNvSpPr txBox="1"/>
          <p:nvPr/>
        </p:nvSpPr>
        <p:spPr>
          <a:xfrm>
            <a:off x="877824" y="594360"/>
            <a:ext cx="10506457" cy="578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Latn-R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HVALA NA PAŽNJI!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Kancelarije za međunarodnu saradnju: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r-Latn-RS" sz="3200" b="1" dirty="0">
                <a:solidFill>
                  <a:prstClr val="black"/>
                </a:solidFill>
                <a:latin typeface="Calibri" panose="020F0502020204030204"/>
                <a:hlinkClick r:id="rId2"/>
              </a:rPr>
              <a:t>mobilnost@atuss.edu.rs</a:t>
            </a:r>
            <a:endParaRPr lang="sr-Latn-RS" sz="32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ljiljanap@viser.edu.rs</a:t>
            </a:r>
            <a:endParaRPr kumimoji="0" lang="sr-Latn-R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r-Latn-R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Termin za konsultacije na linku: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https://www.viser.edu.rs/profil/ljiljanap</a:t>
            </a:r>
            <a:endParaRPr kumimoji="0" lang="sr-Latn-R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Konkurs i vesti na:</a:t>
            </a: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sr-Latn-RS" sz="3200" b="1" dirty="0">
                <a:solidFill>
                  <a:prstClr val="black"/>
                </a:solidFill>
                <a:latin typeface="Calibri" panose="020F0502020204030204"/>
                <a:hlinkClick r:id="rId5"/>
              </a:rPr>
              <a:t>http://atuss.edu.rs/</a:t>
            </a:r>
            <a:endParaRPr lang="sr-Latn-RS" sz="3200" b="1" dirty="0">
              <a:solidFill>
                <a:prstClr val="black"/>
              </a:solidFill>
              <a:latin typeface="Calibri" panose="020F0502020204030204"/>
            </a:endParaRP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  <a:defRPr/>
            </a:pPr>
            <a:r>
              <a:rPr lang="sr-Latn-RS" sz="3200" b="1" dirty="0">
                <a:solidFill>
                  <a:prstClr val="black"/>
                </a:solidFill>
                <a:latin typeface="Calibri" panose="020F0502020204030204"/>
              </a:rPr>
              <a:t>i</a:t>
            </a:r>
            <a:r>
              <a:rPr kumimoji="0" lang="sr-Latn-R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r-Latn-R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sajtovim</a:t>
            </a:r>
            <a:r>
              <a:rPr lang="sr-Latn-RS" sz="3200" b="1" dirty="0">
                <a:solidFill>
                  <a:prstClr val="black"/>
                </a:solidFill>
                <a:latin typeface="Calibri" panose="020F0502020204030204"/>
              </a:rPr>
              <a:t>a </a:t>
            </a:r>
            <a:r>
              <a:rPr kumimoji="0" lang="sr-Latn-R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Vaših odseka </a:t>
            </a:r>
          </a:p>
        </p:txBody>
      </p:sp>
    </p:spTree>
    <p:extLst>
      <p:ext uri="{BB962C8B-B14F-4D97-AF65-F5344CB8AC3E}">
        <p14:creationId xmlns:p14="http://schemas.microsoft.com/office/powerpoint/2010/main" val="465665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918AC-4127-4093-BD26-56DF04336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2644" y="1823678"/>
            <a:ext cx="10363200" cy="4267200"/>
          </a:xfrm>
        </p:spPr>
        <p:txBody>
          <a:bodyPr>
            <a:normAutofit fontScale="90000"/>
          </a:bodyPr>
          <a:lstStyle/>
          <a:p>
            <a:r>
              <a:rPr lang="en-US" dirty="0"/>
              <a:t>Erasmus+ </a:t>
            </a:r>
            <a:r>
              <a:rPr lang="en-US" dirty="0" err="1"/>
              <a:t>projek</a:t>
            </a:r>
            <a:r>
              <a:rPr lang="sr-Latn-RS" dirty="0"/>
              <a:t>ti</a:t>
            </a:r>
            <a:r>
              <a:rPr lang="en-US" dirty="0"/>
              <a:t> </a:t>
            </a:r>
            <a:r>
              <a:rPr lang="en-US" dirty="0" err="1"/>
              <a:t>mobilnosti</a:t>
            </a:r>
            <a:r>
              <a:rPr lang="en-US" dirty="0"/>
              <a:t> u 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visokog</a:t>
            </a:r>
            <a:r>
              <a:rPr lang="en-US" dirty="0"/>
              <a:t> </a:t>
            </a:r>
            <a:r>
              <a:rPr lang="en-US" dirty="0" err="1"/>
              <a:t>obrazovanja</a:t>
            </a:r>
            <a:br>
              <a:rPr lang="en-US" dirty="0"/>
            </a:br>
            <a:endParaRPr lang="sr-Latn-R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ADE0F6-6880-4EC2-BDAE-31B64BC19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7396" y="5080149"/>
            <a:ext cx="8534400" cy="12192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KA103 </a:t>
            </a:r>
            <a:endParaRPr lang="sr-Latn-RS" sz="4800" b="1" dirty="0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88" y="23019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135" y="230188"/>
            <a:ext cx="1457324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919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49366-C6E8-4166-8148-0502AEDC9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  </a:t>
            </a:r>
            <a:br>
              <a:rPr lang="sr-Latn-RS" dirty="0"/>
            </a:b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6699E-76EE-4B72-B0FB-9461B65FC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160" y="3815502"/>
            <a:ext cx="10972800" cy="2038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</a:rPr>
              <a:t>Nadamo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 se da </a:t>
            </a:r>
            <a:r>
              <a:rPr lang="sr-Latn-RS" sz="4800" b="1" dirty="0">
                <a:solidFill>
                  <a:schemeClr val="accent6">
                    <a:lumMod val="50000"/>
                  </a:schemeClr>
                </a:solidFill>
              </a:rPr>
              <a:t>ćete uživati u mobilnosti!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114" y="267860"/>
            <a:ext cx="2352789" cy="235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082" y="492538"/>
            <a:ext cx="2243578" cy="219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487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868" y="2818615"/>
            <a:ext cx="10972800" cy="1600200"/>
          </a:xfrm>
        </p:spPr>
        <p:txBody>
          <a:bodyPr/>
          <a:lstStyle/>
          <a:p>
            <a:r>
              <a:rPr lang="sr-Latn-RS" dirty="0"/>
              <a:t>ISKUSTVO SA MOBILNOŠĆU</a:t>
            </a:r>
            <a:br>
              <a:rPr lang="sr-Latn-RS" dirty="0"/>
            </a:br>
            <a:br>
              <a:rPr lang="sr-Latn-RS" dirty="0"/>
            </a:br>
            <a:br>
              <a:rPr lang="sr-Latn-RS" dirty="0"/>
            </a:br>
            <a:r>
              <a:rPr lang="sr-Latn-RS" dirty="0"/>
              <a:t>dobre priče</a:t>
            </a:r>
            <a:br>
              <a:rPr lang="sr-Latn-R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030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25E10-E6E8-4B57-B146-D84606C61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028" y="490194"/>
            <a:ext cx="10972800" cy="1600200"/>
          </a:xfrm>
        </p:spPr>
        <p:txBody>
          <a:bodyPr/>
          <a:lstStyle/>
          <a:p>
            <a:r>
              <a:rPr lang="sr-Latn-RS" dirty="0"/>
              <a:t>KA103 projekti</a:t>
            </a:r>
            <a:br>
              <a:rPr lang="sr-Latn-RS" dirty="0"/>
            </a:br>
            <a:r>
              <a:rPr lang="sr-Latn-R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projekti mobilnosti između programskih zemalja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95944-F687-44F6-970A-909927396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2214696"/>
            <a:ext cx="10363826" cy="414416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sr-Latn-RS" sz="2000" dirty="0">
              <a:solidFill>
                <a:schemeClr val="tx1"/>
              </a:solidFill>
            </a:endParaRPr>
          </a:p>
          <a:p>
            <a:pPr algn="just"/>
            <a:r>
              <a:rPr lang="sr-Latn-RS" sz="2000" dirty="0">
                <a:solidFill>
                  <a:schemeClr val="tx1"/>
                </a:solidFill>
              </a:rPr>
              <a:t>KA103 projekti su projekti mobilnosti između programskih zemalja i podrazumevaju:</a:t>
            </a:r>
          </a:p>
          <a:p>
            <a:pPr marL="0" indent="0" algn="just">
              <a:buNone/>
            </a:pPr>
            <a:endParaRPr lang="sr-Latn-RS" sz="2000" dirty="0">
              <a:solidFill>
                <a:schemeClr val="tx1"/>
              </a:solidFill>
            </a:endParaRPr>
          </a:p>
          <a:p>
            <a:pPr lvl="1" algn="just"/>
            <a:r>
              <a:rPr lang="sr-Latn-RS" sz="2000" b="1" dirty="0">
                <a:solidFill>
                  <a:schemeClr val="tx1"/>
                </a:solidFill>
              </a:rPr>
              <a:t>Mobilnost studenata u svrhu studiranja</a:t>
            </a:r>
            <a:r>
              <a:rPr lang="ru-RU" sz="2000" b="1" dirty="0">
                <a:solidFill>
                  <a:schemeClr val="tx1"/>
                </a:solidFill>
              </a:rPr>
              <a:t>;</a:t>
            </a:r>
          </a:p>
          <a:p>
            <a:pPr lvl="1" algn="just"/>
            <a:r>
              <a:rPr lang="sr-Latn-RS" sz="2000" b="1" dirty="0">
                <a:solidFill>
                  <a:schemeClr val="tx1"/>
                </a:solidFill>
              </a:rPr>
              <a:t>Mobilnost studenata u svrhu obavljanja prakse</a:t>
            </a:r>
            <a:r>
              <a:rPr lang="ru-RU" sz="2000" b="1" dirty="0">
                <a:solidFill>
                  <a:schemeClr val="tx1"/>
                </a:solidFill>
              </a:rPr>
              <a:t>;</a:t>
            </a:r>
          </a:p>
          <a:p>
            <a:pPr lvl="1" algn="just"/>
            <a:r>
              <a:rPr lang="sr-Latn-RS" sz="2000" dirty="0">
                <a:solidFill>
                  <a:schemeClr val="tx1"/>
                </a:solidFill>
              </a:rPr>
              <a:t>Mobilnost nastavnog osoblja i zaposlenih sa ciljem izvođenja nastave</a:t>
            </a:r>
            <a:r>
              <a:rPr lang="ru-RU" sz="2000" dirty="0">
                <a:solidFill>
                  <a:schemeClr val="tx1"/>
                </a:solidFill>
              </a:rPr>
              <a:t>;</a:t>
            </a:r>
          </a:p>
          <a:p>
            <a:pPr lvl="1" algn="just"/>
            <a:r>
              <a:rPr lang="sr-Latn-RS" sz="2000" dirty="0">
                <a:solidFill>
                  <a:schemeClr val="tx1"/>
                </a:solidFill>
              </a:rPr>
              <a:t>Mobilnost nastavnog osoblja i zaposlenih sa ciljem usavršavanja.</a:t>
            </a:r>
          </a:p>
          <a:p>
            <a:pPr lvl="1" algn="just"/>
            <a:endParaRPr lang="sr-Latn-RS" sz="2000" dirty="0">
              <a:solidFill>
                <a:schemeClr val="tx1"/>
              </a:solidFill>
            </a:endParaRPr>
          </a:p>
          <a:p>
            <a:pPr lvl="1" algn="just"/>
            <a:endParaRPr lang="sr-Latn-RS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sr-Latn-RS" dirty="0">
                <a:solidFill>
                  <a:schemeClr val="tx1"/>
                </a:solidFill>
              </a:rPr>
              <a:t>* </a:t>
            </a:r>
            <a:r>
              <a:rPr lang="sr-Latn-RS" sz="2000" dirty="0">
                <a:solidFill>
                  <a:schemeClr val="tx1"/>
                </a:solidFill>
              </a:rPr>
              <a:t>Programske zemlje su sve zemlje Evropske unije plus Island, Lihtenštajn, Norveška, Severna Makedonija, Turska i Srbija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023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61029-4DE4-4009-A2E3-073D3C0B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47" y="697583"/>
            <a:ext cx="10972800" cy="1600200"/>
          </a:xfrm>
        </p:spPr>
        <p:txBody>
          <a:bodyPr/>
          <a:lstStyle/>
          <a:p>
            <a:r>
              <a:rPr lang="en-US" dirty="0"/>
              <a:t>KA103 – </a:t>
            </a:r>
            <a:r>
              <a:rPr lang="en-US" dirty="0" err="1"/>
              <a:t>odla</a:t>
            </a:r>
            <a:r>
              <a:rPr lang="sr-Latn-RS" dirty="0"/>
              <a:t>zne studentske mobilnosti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994BB-2C70-4C3D-8FE6-5B6FE6E37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842406"/>
            <a:ext cx="109728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sr-Latn-RS" dirty="0"/>
              <a:t> </a:t>
            </a:r>
            <a:r>
              <a:rPr lang="sr-Latn-RS" sz="3600" b="1" dirty="0">
                <a:solidFill>
                  <a:schemeClr val="tx1"/>
                </a:solidFill>
                <a:latin typeface="+mn-lt"/>
              </a:rPr>
              <a:t>Minimalno trajanje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+mn-lt"/>
              </a:rPr>
              <a:t>perioda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+mn-lt"/>
              </a:rPr>
              <a:t>mobilnosti</a:t>
            </a:r>
            <a:r>
              <a:rPr lang="sr-Latn-RS" sz="3600" dirty="0">
                <a:solidFill>
                  <a:schemeClr val="tx1"/>
                </a:solidFill>
                <a:latin typeface="+mn-lt"/>
              </a:rPr>
              <a:t>:  </a:t>
            </a:r>
          </a:p>
          <a:p>
            <a:pPr marL="0" indent="0">
              <a:buNone/>
            </a:pPr>
            <a:endParaRPr lang="sr-Latn-RS" dirty="0">
              <a:solidFill>
                <a:schemeClr val="tx1"/>
              </a:solidFill>
              <a:latin typeface="+mn-lt"/>
            </a:endParaRPr>
          </a:p>
          <a:p>
            <a:pPr marL="857250" lvl="1" indent="-457200" algn="just"/>
            <a:r>
              <a:rPr lang="sr-Latn-R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sr-Latn-RS" sz="3200" b="1" dirty="0">
                <a:solidFill>
                  <a:schemeClr val="tx1"/>
                </a:solidFill>
                <a:latin typeface="+mn-lt"/>
              </a:rPr>
              <a:t>2 meseca –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sr-Latn-RS" sz="3200" b="1" dirty="0">
                <a:solidFill>
                  <a:srgbClr val="C00000"/>
                </a:solidFill>
                <a:latin typeface="+mn-lt"/>
              </a:rPr>
              <a:t>u slučaju mobilnosti studenata u svrhu obavljanja</a:t>
            </a:r>
            <a:r>
              <a:rPr lang="en-US" sz="32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sr-Latn-RS" sz="3200" b="1" dirty="0">
                <a:solidFill>
                  <a:srgbClr val="C00000"/>
                </a:solidFill>
                <a:latin typeface="+mn-lt"/>
              </a:rPr>
              <a:t>prakse</a:t>
            </a:r>
          </a:p>
          <a:p>
            <a:pPr marL="857250" lvl="1" indent="-457200" algn="just"/>
            <a:r>
              <a:rPr lang="sr-Latn-RS" sz="3200" b="1" dirty="0">
                <a:solidFill>
                  <a:schemeClr val="tx1"/>
                </a:solidFill>
                <a:latin typeface="+mn-lt"/>
              </a:rPr>
              <a:t> 3 meseca –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u </a:t>
            </a:r>
            <a:r>
              <a:rPr lang="en-US" sz="3200" dirty="0" err="1">
                <a:solidFill>
                  <a:schemeClr val="tx1"/>
                </a:solidFill>
                <a:latin typeface="+mn-lt"/>
              </a:rPr>
              <a:t>slu</a:t>
            </a:r>
            <a:r>
              <a:rPr lang="sr-Latn-RS" sz="3200" dirty="0">
                <a:solidFill>
                  <a:schemeClr val="tx1"/>
                </a:solidFill>
                <a:latin typeface="+mn-lt"/>
              </a:rPr>
              <a:t>čaju Mobilnosti studenata u svrhu studiranja</a:t>
            </a:r>
          </a:p>
        </p:txBody>
      </p:sp>
    </p:spTree>
    <p:extLst>
      <p:ext uri="{BB962C8B-B14F-4D97-AF65-F5344CB8AC3E}">
        <p14:creationId xmlns:p14="http://schemas.microsoft.com/office/powerpoint/2010/main" val="3739385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14802-F063-47C3-BE0B-585702C08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8"/>
            <a:ext cx="10363826" cy="1181708"/>
          </a:xfrm>
        </p:spPr>
        <p:txBody>
          <a:bodyPr/>
          <a:lstStyle/>
          <a:p>
            <a:r>
              <a:rPr lang="en-US" dirty="0"/>
              <a:t>KA103 – </a:t>
            </a:r>
            <a:r>
              <a:rPr lang="en-US" dirty="0" err="1"/>
              <a:t>odla</a:t>
            </a:r>
            <a:r>
              <a:rPr lang="sr-Latn-RS" dirty="0"/>
              <a:t>zne studentske mobilnosti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73368-FFAE-4ADE-8FB3-649695405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8" y="1676400"/>
            <a:ext cx="10601324" cy="49341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dirty="0" err="1"/>
              <a:t>Studenti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budu</a:t>
            </a:r>
            <a:r>
              <a:rPr lang="en-US" dirty="0"/>
              <a:t> </a:t>
            </a:r>
            <a:r>
              <a:rPr lang="en-US" dirty="0" err="1"/>
              <a:t>odabrani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prihvaćeni</a:t>
            </a:r>
            <a:r>
              <a:rPr lang="en-US" dirty="0"/>
              <a:t> od </a:t>
            </a:r>
            <a:r>
              <a:rPr lang="en-US" dirty="0" err="1"/>
              <a:t>strane</a:t>
            </a:r>
            <a:r>
              <a:rPr lang="en-US" dirty="0"/>
              <a:t> </a:t>
            </a:r>
            <a:r>
              <a:rPr lang="en-US" dirty="0" err="1"/>
              <a:t>ustanove</a:t>
            </a:r>
            <a:r>
              <a:rPr lang="en-US" dirty="0"/>
              <a:t> </a:t>
            </a:r>
            <a:r>
              <a:rPr lang="en-US" dirty="0" err="1"/>
              <a:t>doma</a:t>
            </a:r>
            <a:r>
              <a:rPr lang="sr-Latn-RS" dirty="0"/>
              <a:t>ćina</a:t>
            </a:r>
            <a:r>
              <a:rPr lang="en-US" dirty="0"/>
              <a:t> za </a:t>
            </a:r>
            <a:r>
              <a:rPr lang="en-US" dirty="0" err="1"/>
              <a:t>učešće</a:t>
            </a:r>
            <a:r>
              <a:rPr lang="en-US" dirty="0"/>
              <a:t> u </a:t>
            </a:r>
            <a:r>
              <a:rPr lang="en-US" dirty="0" err="1"/>
              <a:t>mobilnosti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dobijati</a:t>
            </a:r>
            <a:r>
              <a:rPr lang="en-US" dirty="0"/>
              <a:t> </a:t>
            </a:r>
            <a:r>
              <a:rPr lang="en-US" dirty="0" err="1"/>
              <a:t>mesečni</a:t>
            </a:r>
            <a:r>
              <a:rPr lang="en-US" dirty="0"/>
              <a:t> </a:t>
            </a:r>
            <a:r>
              <a:rPr lang="en-US" dirty="0" err="1"/>
              <a:t>iznos</a:t>
            </a:r>
            <a:r>
              <a:rPr lang="en-US" dirty="0"/>
              <a:t> </a:t>
            </a:r>
            <a:r>
              <a:rPr lang="en-US" dirty="0" err="1"/>
              <a:t>individualne</a:t>
            </a:r>
            <a:r>
              <a:rPr lang="en-US" dirty="0"/>
              <a:t> </a:t>
            </a:r>
            <a:r>
              <a:rPr lang="en-US" dirty="0" err="1"/>
              <a:t>podršk</a:t>
            </a:r>
            <a:r>
              <a:rPr lang="sr-Latn-RS" dirty="0"/>
              <a:t>e</a:t>
            </a:r>
            <a:r>
              <a:rPr lang="en-US" dirty="0"/>
              <a:t> u </a:t>
            </a:r>
            <a:r>
              <a:rPr lang="en-US" dirty="0" err="1"/>
              <a:t>zavisnosti</a:t>
            </a:r>
            <a:r>
              <a:rPr lang="en-US" dirty="0"/>
              <a:t> od </a:t>
            </a:r>
            <a:r>
              <a:rPr lang="en-US" dirty="0" err="1"/>
              <a:t>zemlje</a:t>
            </a:r>
            <a:r>
              <a:rPr lang="en-US" dirty="0"/>
              <a:t> u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idu</a:t>
            </a:r>
            <a:r>
              <a:rPr lang="en-US" dirty="0"/>
              <a:t>.</a:t>
            </a:r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pPr algn="ctr"/>
            <a:endParaRPr lang="sr-Latn-RS" b="1" dirty="0"/>
          </a:p>
          <a:p>
            <a:pPr algn="ctr"/>
            <a:endParaRPr lang="sr-Latn-RS" dirty="0"/>
          </a:p>
          <a:p>
            <a:endParaRPr lang="sr-Latn-RS" dirty="0"/>
          </a:p>
          <a:p>
            <a:pPr marL="0" lvl="0" indent="0" algn="just">
              <a:buNone/>
            </a:pPr>
            <a:endParaRPr lang="sr-Latn-R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77"/>
          <a:stretch/>
        </p:blipFill>
        <p:spPr bwMode="auto">
          <a:xfrm>
            <a:off x="2184352" y="2853231"/>
            <a:ext cx="6720066" cy="332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533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5670"/>
            <a:ext cx="11249320" cy="654220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/>
            <a:r>
              <a:rPr lang="en-US" sz="2600" b="1" dirty="0" err="1"/>
              <a:t>Studenti</a:t>
            </a:r>
            <a:r>
              <a:rPr lang="en-US" sz="2600" b="1" dirty="0"/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sa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hendikepom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/>
              <a:t>koji </a:t>
            </a:r>
            <a:r>
              <a:rPr lang="en-US" sz="2600" b="1" dirty="0" err="1"/>
              <a:t>odlaze</a:t>
            </a:r>
            <a:r>
              <a:rPr lang="en-US" sz="2600" b="1" dirty="0"/>
              <a:t> </a:t>
            </a:r>
            <a:r>
              <a:rPr lang="en-US" sz="2600" b="1" dirty="0" err="1"/>
              <a:t>na</a:t>
            </a:r>
            <a:r>
              <a:rPr lang="en-US" sz="2600" b="1" dirty="0"/>
              <a:t> </a:t>
            </a:r>
            <a:r>
              <a:rPr lang="en-US" sz="2600" b="1" dirty="0" err="1"/>
              <a:t>mobilnost</a:t>
            </a:r>
            <a:r>
              <a:rPr lang="en-US" sz="2600" b="1" dirty="0"/>
              <a:t> u </a:t>
            </a:r>
            <a:r>
              <a:rPr lang="en-US" sz="2600" b="1" dirty="0" err="1"/>
              <a:t>okviru</a:t>
            </a:r>
            <a:r>
              <a:rPr lang="en-US" sz="2600" b="1" dirty="0"/>
              <a:t> KA103 </a:t>
            </a:r>
            <a:r>
              <a:rPr lang="en-US" sz="2600" b="1" dirty="0" err="1"/>
              <a:t>projekta</a:t>
            </a:r>
            <a:r>
              <a:rPr lang="en-US" sz="2600" b="1" dirty="0"/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imaju</a:t>
            </a:r>
            <a:r>
              <a:rPr lang="en-US" sz="2600" b="1" dirty="0"/>
              <a:t> </a:t>
            </a:r>
            <a:r>
              <a:rPr lang="sr-Latn-RS" sz="2600" b="1" dirty="0"/>
              <a:t>pravo na </a:t>
            </a:r>
            <a:r>
              <a:rPr lang="en-US" sz="2600" b="1" dirty="0" err="1"/>
              <a:t>novčanu</a:t>
            </a:r>
            <a:r>
              <a:rPr lang="en-US" sz="2600" b="1" dirty="0"/>
              <a:t> </a:t>
            </a:r>
            <a:r>
              <a:rPr lang="en-US" sz="2600" b="1" dirty="0" err="1"/>
              <a:t>nadoknadu</a:t>
            </a:r>
            <a:r>
              <a:rPr lang="en-US" sz="2600" b="1" dirty="0"/>
              <a:t> za </a:t>
            </a:r>
            <a:r>
              <a:rPr lang="en-US" sz="2600" b="1" dirty="0" err="1"/>
              <a:t>troškove</a:t>
            </a:r>
            <a:r>
              <a:rPr lang="en-US" sz="2600" b="1" dirty="0"/>
              <a:t> </a:t>
            </a:r>
            <a:r>
              <a:rPr lang="en-US" sz="2600" b="1" dirty="0" err="1"/>
              <a:t>prevoza</a:t>
            </a:r>
            <a:r>
              <a:rPr lang="en-US" sz="2600" dirty="0"/>
              <a:t>.</a:t>
            </a:r>
            <a:endParaRPr lang="sr-Latn-RS" sz="2600" dirty="0"/>
          </a:p>
          <a:p>
            <a:pPr algn="ctr"/>
            <a:endParaRPr lang="sr-Latn-RS" sz="2600" dirty="0"/>
          </a:p>
          <a:p>
            <a:pPr algn="just"/>
            <a:r>
              <a:rPr lang="vi-VN" sz="2600" b="1" dirty="0"/>
              <a:t>Studenti sa slabijim socio-ekonomskim sredinama</a:t>
            </a:r>
            <a:r>
              <a:rPr lang="vi-VN" sz="2600" dirty="0"/>
              <a:t> (ne uključujući studente sa invaliditetom/studente sa posebnim potrebama), koji apliciraju za mobilnost studenata za studije, imaju pravo na dodatno finansiranje od 200 EUR mesečno.</a:t>
            </a:r>
            <a:endParaRPr lang="sr-Latn-RS" sz="2600" dirty="0"/>
          </a:p>
          <a:p>
            <a:pPr algn="just"/>
            <a:endParaRPr lang="sr-Latn-RS" sz="2600" dirty="0"/>
          </a:p>
          <a:p>
            <a:pPr algn="just"/>
            <a:r>
              <a:rPr lang="vi-VN" sz="2600" dirty="0"/>
              <a:t>Studentom slabijeg socijalno-ekonomskog porekla smatra se svaki student u čijem domaćinstvu ukupan mesečni prihod ne prelazi dve prosečne neto mesečne zarade, </a:t>
            </a:r>
            <a:r>
              <a:rPr lang="vi-VN" sz="2600" b="1" i="1" dirty="0"/>
              <a:t>odnosno ukupno 118.439,33 dinara. </a:t>
            </a:r>
            <a:endParaRPr lang="sr-Latn-RS" sz="2600" b="1" i="1" dirty="0"/>
          </a:p>
          <a:p>
            <a:pPr algn="just"/>
            <a:endParaRPr lang="sr-Latn-RS" sz="2600" dirty="0"/>
          </a:p>
          <a:p>
            <a:pPr algn="just"/>
            <a:r>
              <a:rPr lang="vi-VN" sz="2600" dirty="0"/>
              <a:t>Kao </a:t>
            </a:r>
            <a:r>
              <a:rPr lang="vi-VN" sz="2600" b="1" dirty="0"/>
              <a:t>dokaz o nepovoljnom socio-ekonomskom položaju</a:t>
            </a:r>
            <a:r>
              <a:rPr lang="vi-VN" sz="2600" dirty="0"/>
              <a:t>, kandidat mora dostaviti:</a:t>
            </a:r>
            <a:endParaRPr lang="sr-Latn-RS" sz="2600" dirty="0"/>
          </a:p>
          <a:p>
            <a:pPr marL="0" indent="0" algn="just">
              <a:buNone/>
            </a:pPr>
            <a:endParaRPr lang="sr-Latn-RS" sz="2600" dirty="0"/>
          </a:p>
          <a:p>
            <a:pPr lvl="1" algn="just"/>
            <a:r>
              <a:rPr lang="vi-VN" sz="2600" dirty="0"/>
              <a:t>1. </a:t>
            </a:r>
            <a:r>
              <a:rPr lang="vi-VN" sz="2600" b="1" i="1" dirty="0"/>
              <a:t>Potvrd</a:t>
            </a:r>
            <a:r>
              <a:rPr lang="sr-Latn-RS" sz="2600" b="1" i="1" dirty="0"/>
              <a:t>u</a:t>
            </a:r>
            <a:r>
              <a:rPr lang="vi-VN" sz="2600" b="1" i="1" dirty="0"/>
              <a:t> o prosečnom mesečnom prihodu po članu domaćinstva, za poslednjih 12 meseci</a:t>
            </a:r>
            <a:r>
              <a:rPr lang="vi-VN" sz="2600" dirty="0"/>
              <a:t>, izdata od strane opštine na kojoj kandidat ima adresu prebivališta, a navedenu u ličnoj karti ili drugom dokumentu koji izdaje nadležni organ (Ministarstvo unutrašnjih poslova)</a:t>
            </a:r>
            <a:r>
              <a:rPr lang="sr-Latn-RS" sz="2600" dirty="0"/>
              <a:t> </a:t>
            </a:r>
            <a:r>
              <a:rPr lang="vi-VN" sz="2600" dirty="0"/>
              <a:t>Republike Srbije kojom se potvrđuje adresa prebivališta učenika.</a:t>
            </a:r>
            <a:endParaRPr lang="sr-Latn-RS" sz="2600" dirty="0"/>
          </a:p>
          <a:p>
            <a:pPr lvl="1" algn="just"/>
            <a:endParaRPr lang="sr-Latn-RS" sz="2600" dirty="0"/>
          </a:p>
          <a:p>
            <a:pPr lvl="1" algn="just"/>
            <a:r>
              <a:rPr lang="vi-VN" sz="2600" dirty="0"/>
              <a:t>2. </a:t>
            </a:r>
            <a:r>
              <a:rPr lang="vi-VN" sz="2600" b="1" i="1" dirty="0"/>
              <a:t>Odštampak lične karte ili drugog dokumenta koji izdaje nadležni organ </a:t>
            </a:r>
            <a:r>
              <a:rPr lang="vi-VN" sz="2600" dirty="0"/>
              <a:t>(Ministarstva unutrašnjih poslova Republike Srbije) kojim se potvrđuje adresa prebivališta studenta.</a:t>
            </a:r>
            <a:endParaRPr lang="sr-Latn-RS" sz="2600" dirty="0"/>
          </a:p>
          <a:p>
            <a:pPr algn="just"/>
            <a:endParaRPr lang="sr-Latn-RS" sz="2600" dirty="0"/>
          </a:p>
          <a:p>
            <a:pPr lvl="1" algn="just"/>
            <a:r>
              <a:rPr lang="vi-VN" sz="1800" dirty="0"/>
              <a:t>3. </a:t>
            </a:r>
            <a:r>
              <a:rPr lang="vi-VN" sz="2600" b="1" i="1" dirty="0"/>
              <a:t>Potpisan</a:t>
            </a:r>
            <a:r>
              <a:rPr lang="sr-Latn-RS" sz="2600" b="1" i="1" dirty="0"/>
              <a:t>u</a:t>
            </a:r>
            <a:r>
              <a:rPr lang="vi-VN" sz="2600" b="1" i="1" dirty="0"/>
              <a:t> izjava kojom student, pod potpunom odgovornošću za krivokletstvo,</a:t>
            </a:r>
            <a:r>
              <a:rPr lang="vi-VN" sz="2600" dirty="0"/>
              <a:t> potvrđuje da su podaci navedeni u dostavljenoj dokumentaciji istiniti i potpuni i ovlašćuje nadležni organ da još jednom proveri, obradi, čuva ili koristi u skladu sa važećim zakonodavstvom. </a:t>
            </a:r>
            <a:endParaRPr lang="sr-Latn-R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66692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58218"/>
            <a:ext cx="10972800" cy="1241981"/>
          </a:xfrm>
        </p:spPr>
        <p:txBody>
          <a:bodyPr/>
          <a:lstStyle/>
          <a:p>
            <a:r>
              <a:rPr lang="sr-Latn-RS" dirty="0"/>
              <a:t>Početak – potraga za kompanijom...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sr-Latn-RS" dirty="0">
                <a:solidFill>
                  <a:schemeClr val="tx1"/>
                </a:solidFill>
              </a:rPr>
              <a:t> Kontakt sa poslodavcem – kompanijom gde se želi ići,</a:t>
            </a:r>
          </a:p>
          <a:p>
            <a:r>
              <a:rPr lang="sr-Latn-RS" dirty="0">
                <a:solidFill>
                  <a:schemeClr val="tx1"/>
                </a:solidFill>
              </a:rPr>
              <a:t> </a:t>
            </a:r>
            <a:r>
              <a:rPr lang="sr-Latn-RS" b="1" dirty="0">
                <a:solidFill>
                  <a:schemeClr val="tx1"/>
                </a:solidFill>
              </a:rPr>
              <a:t>Pozivno pismo </a:t>
            </a:r>
            <a:r>
              <a:rPr lang="sr-Latn-RS" dirty="0">
                <a:solidFill>
                  <a:schemeClr val="tx1"/>
                </a:solidFill>
              </a:rPr>
              <a:t>– potvrda da ćete biti prihvaćeni kod njih na praksu,</a:t>
            </a:r>
          </a:p>
          <a:p>
            <a:pPr lvl="1" algn="just"/>
            <a:r>
              <a:rPr lang="sr-Latn-RS" dirty="0">
                <a:solidFill>
                  <a:schemeClr val="tx1"/>
                </a:solidFill>
              </a:rPr>
              <a:t> </a:t>
            </a:r>
            <a:r>
              <a:rPr lang="sr-Latn-RS" sz="2000" dirty="0">
                <a:solidFill>
                  <a:schemeClr val="tx1"/>
                </a:solidFill>
              </a:rPr>
              <a:t>Neke kompanije mogu tražiti nadoknadu za odvojeno vreme kod njih na praksi</a:t>
            </a:r>
          </a:p>
          <a:p>
            <a:pPr lvl="1"/>
            <a:r>
              <a:rPr lang="sr-Latn-RS" sz="2000" dirty="0">
                <a:solidFill>
                  <a:schemeClr val="tx1"/>
                </a:solidFill>
              </a:rPr>
              <a:t> To plaćate sami, od sredstava koja ste dobili</a:t>
            </a:r>
          </a:p>
          <a:p>
            <a:pPr lvl="1"/>
            <a:r>
              <a:rPr lang="sr-Latn-RS" sz="2000" dirty="0">
                <a:solidFill>
                  <a:schemeClr val="tx1"/>
                </a:solidFill>
              </a:rPr>
              <a:t> Najveći broj kompanija ne traži ovu nadoknadu</a:t>
            </a:r>
            <a:r>
              <a:rPr lang="sr-Latn-RS" dirty="0">
                <a:solidFill>
                  <a:schemeClr val="tx1"/>
                </a:solidFill>
              </a:rPr>
              <a:t>,</a:t>
            </a:r>
          </a:p>
          <a:p>
            <a:pPr lvl="1"/>
            <a:r>
              <a:rPr lang="sr-Latn-RS" dirty="0">
                <a:solidFill>
                  <a:schemeClr val="tx1"/>
                </a:solidFill>
              </a:rPr>
              <a:t> Neke će Vam i ponuditi i neki vid nadoknade za rad kod njih.</a:t>
            </a:r>
          </a:p>
          <a:p>
            <a:pPr marL="457200" lvl="1" indent="0">
              <a:buNone/>
            </a:pPr>
            <a:endParaRPr lang="sr-Latn-RS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sr-Latn-RS" dirty="0">
                <a:solidFill>
                  <a:schemeClr val="tx1"/>
                </a:solidFill>
              </a:rPr>
              <a:t> </a:t>
            </a:r>
            <a:r>
              <a:rPr lang="sr-Latn-RS" b="1" dirty="0">
                <a:solidFill>
                  <a:schemeClr val="tx1"/>
                </a:solidFill>
              </a:rPr>
              <a:t>Baza kompanija za praksu ponuđena kao pomoć</a:t>
            </a:r>
          </a:p>
          <a:p>
            <a:pPr marL="0" indent="0" algn="just">
              <a:buNone/>
            </a:pPr>
            <a:r>
              <a:rPr lang="sr-Latn-RS" dirty="0">
                <a:solidFill>
                  <a:schemeClr val="tx1"/>
                </a:solidFill>
              </a:rPr>
              <a:t>               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https://erasmusintern.org/content/how-it-works</a:t>
            </a:r>
            <a:endParaRPr lang="sr-Latn-RS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sr-Latn-RS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sr-Latn-RS" dirty="0">
                <a:solidFill>
                  <a:schemeClr val="tx1"/>
                </a:solidFill>
              </a:rPr>
              <a:t> Možete tražiti i mimo ovog sajta – samostalno, koristeći poznanstva, rodbinu, prijatelje...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806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BE823-6ABA-42D1-816F-98D32D35A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61" y="848412"/>
            <a:ext cx="10972800" cy="1600200"/>
          </a:xfrm>
        </p:spPr>
        <p:txBody>
          <a:bodyPr/>
          <a:lstStyle/>
          <a:p>
            <a:r>
              <a:rPr lang="en-US" dirty="0"/>
              <a:t>KA103 – </a:t>
            </a:r>
            <a:r>
              <a:rPr lang="en-US" dirty="0" err="1"/>
              <a:t>odla</a:t>
            </a:r>
            <a:r>
              <a:rPr lang="sr-Latn-RS" dirty="0"/>
              <a:t>zne studentske mobilnosti</a:t>
            </a:r>
            <a:br>
              <a:rPr lang="sr-Latn-RS" dirty="0"/>
            </a:br>
            <a:r>
              <a:rPr lang="sr-Latn-R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PUTNI TROŠKOVI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5B75D-27AD-44E4-AF15-89C2F1A62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759" y="2929383"/>
            <a:ext cx="10972800" cy="32734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sr-Latn-RS" b="1" i="1" dirty="0">
              <a:solidFill>
                <a:schemeClr val="tx1"/>
              </a:solidFill>
            </a:endParaRPr>
          </a:p>
          <a:p>
            <a:pPr algn="just"/>
            <a:endParaRPr lang="sr-Latn-RS" b="1" i="1" dirty="0">
              <a:solidFill>
                <a:schemeClr val="tx1"/>
              </a:solidFill>
            </a:endParaRPr>
          </a:p>
          <a:p>
            <a:pPr algn="just"/>
            <a:endParaRPr lang="sr-Latn-RS" b="1" i="1" dirty="0">
              <a:solidFill>
                <a:schemeClr val="tx1"/>
              </a:solidFill>
            </a:endParaRPr>
          </a:p>
          <a:p>
            <a:pPr algn="just"/>
            <a:r>
              <a:rPr lang="sr-Latn-RS" b="1" i="1" dirty="0">
                <a:solidFill>
                  <a:schemeClr val="tx1"/>
                </a:solidFill>
              </a:rPr>
              <a:t>Studenti nemaju pravo na nadoknadu troškova puta</a:t>
            </a:r>
            <a:endParaRPr lang="sr-Latn-RS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717706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00370-DCE1-434B-A842-C3B97E0F6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KA103 – </a:t>
            </a:r>
            <a:r>
              <a:rPr lang="sr-Latn-RS" dirty="0"/>
              <a:t>prijave isključivo preko konkursa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77B71-7A20-45F2-9800-4CAFC69C3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712" y="1675668"/>
            <a:ext cx="10363826" cy="385762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sr-Latn-RS" dirty="0"/>
              <a:t>Na sajtu ATUSS-A i odseka biće objavljivani konkursi za odlazne mobilnosti</a:t>
            </a:r>
          </a:p>
          <a:p>
            <a:endParaRPr lang="sr-Latn-R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481" y="2534738"/>
            <a:ext cx="7930223" cy="414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222DC38-4949-4323-9FBF-474F278DBF46}"/>
              </a:ext>
            </a:extLst>
          </p:cNvPr>
          <p:cNvSpPr/>
          <p:nvPr/>
        </p:nvSpPr>
        <p:spPr>
          <a:xfrm>
            <a:off x="4688340" y="6308047"/>
            <a:ext cx="4567804" cy="2516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739940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2838</TotalTime>
  <Words>1482</Words>
  <Application>Microsoft Office PowerPoint</Application>
  <PresentationFormat>Widescreen</PresentationFormat>
  <Paragraphs>131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Century Gothic</vt:lpstr>
      <vt:lpstr>Courier New</vt:lpstr>
      <vt:lpstr>Palatino Linotype</vt:lpstr>
      <vt:lpstr>Times New Roman</vt:lpstr>
      <vt:lpstr>Wingdings</vt:lpstr>
      <vt:lpstr>Executive</vt:lpstr>
      <vt:lpstr>PowerPoint Presentation</vt:lpstr>
      <vt:lpstr>Erasmus+ projekti mobilnosti u  oblasti visokog obrazovanja </vt:lpstr>
      <vt:lpstr>KA103 projekti projekti mobilnosti između programskih zemalja</vt:lpstr>
      <vt:lpstr>KA103 – odlazne studentske mobilnosti</vt:lpstr>
      <vt:lpstr>KA103 – odlazne studentske mobilnosti</vt:lpstr>
      <vt:lpstr>PowerPoint Presentation</vt:lpstr>
      <vt:lpstr>Početak – potraga za kompanijom...</vt:lpstr>
      <vt:lpstr>KA103 – odlazne studentske mobilnosti PUTNI TROŠKOVI</vt:lpstr>
      <vt:lpstr>KA103 – prijave isključivo preko konkursa</vt:lpstr>
      <vt:lpstr>PowerPoint Presentation</vt:lpstr>
      <vt:lpstr>KA103 – odlazne studentske mobilnosti</vt:lpstr>
      <vt:lpstr>KA103 – odlazne studentske mobilnosti</vt:lpstr>
      <vt:lpstr>KA103 – odlazne studentske mobilnosti</vt:lpstr>
      <vt:lpstr>PowerPoint Presentation</vt:lpstr>
      <vt:lpstr>KA103 – odlazne studentske mobilnosti ONLINE LANGUAGE SUPPORT – OLS PLATFORMA </vt:lpstr>
      <vt:lpstr>KA103 – odlazne studentske mobilnosti OBAVEZE STUDENTA KADA STIGNE U KOMPANIJU</vt:lpstr>
      <vt:lpstr>KA103 – odlazne studentske mobilnosti OBAVEZE STUDENTA KADA SE VRATI SA MOBILNOSTI</vt:lpstr>
      <vt:lpstr>KA103 – odlazne studentske mobilnosti online upitnik eu</vt:lpstr>
      <vt:lpstr>PowerPoint Presentation</vt:lpstr>
      <vt:lpstr>   </vt:lpstr>
      <vt:lpstr>ISKUSTVO SA MOBILNOŠĆU   dobre priče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projekti mobilnosti u visokom obrazovanju KA103 I KA107</dc:title>
  <dc:creator>Marina Jovanovic</dc:creator>
  <cp:lastModifiedBy>uSER</cp:lastModifiedBy>
  <cp:revision>122</cp:revision>
  <dcterms:created xsi:type="dcterms:W3CDTF">2020-02-25T13:33:21Z</dcterms:created>
  <dcterms:modified xsi:type="dcterms:W3CDTF">2022-10-14T06:46:33Z</dcterms:modified>
</cp:coreProperties>
</file>